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1" r:id="rId18"/>
    <p:sldId id="273"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1380"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ight Triangle 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rot="19140000">
            <a:off x="817112" y="1730403"/>
            <a:ext cx="5648623" cy="1204306"/>
          </a:xfrm>
        </p:spPr>
        <p:txBody>
          <a:bodyPr bIns="9144" anchor="b"/>
          <a:lstStyle>
            <a:lvl1pPr>
              <a:defRPr sz="3200"/>
            </a:lvl1pPr>
          </a:lstStyle>
          <a:p>
            <a:r>
              <a:rPr lang="en-US" smtClean="0"/>
              <a:t>Click to edit Master title style</a:t>
            </a:r>
            <a:endParaRPr lang="en-US" dirty="0"/>
          </a:p>
        </p:txBody>
      </p:sp>
      <p:sp>
        <p:nvSpPr>
          <p:cNvPr id="3" name="Subtitle 2"/>
          <p:cNvSpPr>
            <a:spLocks noGrp="1"/>
          </p:cNvSpPr>
          <p:nvPr>
            <p:ph type="subTitle" idx="1"/>
          </p:nvPr>
        </p:nvSpPr>
        <p:spPr>
          <a:xfrm rot="19140000">
            <a:off x="1212277" y="2470925"/>
            <a:ext cx="6511131" cy="329259"/>
          </a:xfrm>
        </p:spPr>
        <p:txBody>
          <a:bodyPr tIns="9144">
            <a:normAutofit/>
          </a:bodyPr>
          <a:lstStyle>
            <a:lvl1pPr marL="0" indent="0" algn="l">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7C0FBFC-B338-49C3-90AA-A1C2B83E2053}" type="datetimeFigureOut">
              <a:rPr lang="en-US" smtClean="0"/>
              <a:t>7/29/2017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4C9AF-B140-4102-857C-8BA6001A5FF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7C0FBFC-B338-49C3-90AA-A1C2B83E2053}" type="datetimeFigureOut">
              <a:rPr lang="en-US" smtClean="0"/>
              <a:t>7/29/2017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4C9AF-B140-4102-857C-8BA6001A5FF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46783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9"/>
            <a:ext cx="6019800" cy="46783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7C0FBFC-B338-49C3-90AA-A1C2B83E2053}" type="datetimeFigureOut">
              <a:rPr lang="en-US" smtClean="0"/>
              <a:t>7/29/2017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4C9AF-B140-4102-857C-8BA6001A5FF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C0FBFC-B338-49C3-90AA-A1C2B83E2053}" type="datetimeFigureOut">
              <a:rPr lang="en-US" smtClean="0"/>
              <a:t>7/29/2017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4C9AF-B140-4102-857C-8BA6001A5FF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p:cNvSpPr/>
          <p:nvPr/>
        </p:nvSpPr>
        <p:spPr>
          <a:xfrm>
            <a:off x="0" y="2647950"/>
            <a:ext cx="3571875"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819399" y="1726737"/>
            <a:ext cx="5650992" cy="1207509"/>
          </a:xfrm>
        </p:spPr>
        <p:txBody>
          <a:bodyPr bIns="9144" anchor="b"/>
          <a:lstStyle>
            <a:lvl1pPr algn="l">
              <a:defRPr kumimoji="0" lang="en-US" sz="32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Text Placeholder 2"/>
          <p:cNvSpPr>
            <a:spLocks noGrp="1"/>
          </p:cNvSpPr>
          <p:nvPr>
            <p:ph type="body" idx="1"/>
          </p:nvPr>
        </p:nvSpPr>
        <p:spPr>
          <a:xfrm rot="19140000">
            <a:off x="1216152" y="2468304"/>
            <a:ext cx="6510528" cy="329184"/>
          </a:xfrm>
        </p:spPr>
        <p:txBody>
          <a:bodyPr anchor="t">
            <a:normAutofit/>
          </a:bodyPr>
          <a:lstStyle>
            <a:lvl1pPr marL="0" indent="0">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text styles</a:t>
            </a:r>
          </a:p>
        </p:txBody>
      </p:sp>
      <p:sp>
        <p:nvSpPr>
          <p:cNvPr id="4" name="Date Placeholder 3"/>
          <p:cNvSpPr>
            <a:spLocks noGrp="1"/>
          </p:cNvSpPr>
          <p:nvPr>
            <p:ph type="dt" sz="half" idx="10"/>
          </p:nvPr>
        </p:nvSpPr>
        <p:spPr/>
        <p:txBody>
          <a:bodyPr/>
          <a:lstStyle/>
          <a:p>
            <a:fld id="{67C0FBFC-B338-49C3-90AA-A1C2B83E2053}" type="datetimeFigureOut">
              <a:rPr lang="en-US" smtClean="0"/>
              <a:t>7/29/2017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4C9AF-B140-4102-857C-8BA6001A5FF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60"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00016"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7C0FBFC-B338-49C3-90AA-A1C2B83E2053}" type="datetimeFigureOut">
              <a:rPr lang="en-US" smtClean="0"/>
              <a:t>7/29/2017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4C9AF-B140-4102-857C-8BA6001A5FF8}"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822960"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4" name="Content Placeholder 3"/>
          <p:cNvSpPr>
            <a:spLocks noGrp="1"/>
          </p:cNvSpPr>
          <p:nvPr>
            <p:ph sz="half" idx="2"/>
          </p:nvPr>
        </p:nvSpPr>
        <p:spPr>
          <a:xfrm>
            <a:off x="819150"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00016"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4700016"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7C0FBFC-B338-49C3-90AA-A1C2B83E2053}" type="datetimeFigureOut">
              <a:rPr lang="en-US" smtClean="0"/>
              <a:t>7/29/2017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04C9AF-B140-4102-857C-8BA6001A5FF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7C0FBFC-B338-49C3-90AA-A1C2B83E2053}" type="datetimeFigureOut">
              <a:rPr lang="en-US" smtClean="0"/>
              <a:t>7/29/2017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04C9AF-B140-4102-857C-8BA6001A5FF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C0FBFC-B338-49C3-90AA-A1C2B83E2053}" type="datetimeFigureOut">
              <a:rPr lang="en-US" smtClean="0"/>
              <a:t>7/29/2017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04C9AF-B140-4102-857C-8BA6001A5FF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rot="5400000">
            <a:off x="433389" y="-433387"/>
            <a:ext cx="6858000" cy="772477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2" name="Title 1"/>
          <p:cNvSpPr>
            <a:spLocks noGrp="1"/>
          </p:cNvSpPr>
          <p:nvPr>
            <p:ph type="title"/>
          </p:nvPr>
        </p:nvSpPr>
        <p:spPr>
          <a:xfrm rot="19140000">
            <a:off x="784930" y="1576103"/>
            <a:ext cx="521208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Content Placeholder 2"/>
          <p:cNvSpPr>
            <a:spLocks noGrp="1"/>
          </p:cNvSpPr>
          <p:nvPr>
            <p:ph idx="1"/>
          </p:nvPr>
        </p:nvSpPr>
        <p:spPr>
          <a:xfrm>
            <a:off x="4749552" y="2618912"/>
            <a:ext cx="3807779"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rot="19140000">
            <a:off x="1297954" y="2253385"/>
            <a:ext cx="5794760"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en-US" smtClean="0"/>
              <a:t>Click to edit Master text styles</a:t>
            </a:r>
          </a:p>
        </p:txBody>
      </p:sp>
      <p:sp>
        <p:nvSpPr>
          <p:cNvPr id="5" name="Date Placeholder 4"/>
          <p:cNvSpPr>
            <a:spLocks noGrp="1"/>
          </p:cNvSpPr>
          <p:nvPr>
            <p:ph type="dt" sz="half" idx="10"/>
          </p:nvPr>
        </p:nvSpPr>
        <p:spPr/>
        <p:txBody>
          <a:bodyPr/>
          <a:lstStyle/>
          <a:p>
            <a:fld id="{67C0FBFC-B338-49C3-90AA-A1C2B83E2053}" type="datetimeFigureOut">
              <a:rPr lang="en-US" smtClean="0"/>
              <a:t>7/29/2017</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1204C9AF-B140-4102-857C-8BA6001A5FF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028825" y="0"/>
            <a:ext cx="7115175"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en-US" smtClean="0"/>
              <a:t>Click icon to add picture</a:t>
            </a:r>
            <a:endParaRPr lang="en-US" dirty="0"/>
          </a:p>
        </p:txBody>
      </p:sp>
      <p:sp>
        <p:nvSpPr>
          <p:cNvPr id="9" name="Right Triangle 8"/>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0" y="5048250"/>
            <a:ext cx="3571875"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671197" y="1717501"/>
            <a:ext cx="5486400" cy="867444"/>
          </a:xfrm>
        </p:spPr>
        <p:txBody>
          <a:bodyPr anchor="b"/>
          <a:lstStyle>
            <a:lvl1pPr algn="l">
              <a:defRPr sz="2800" b="0">
                <a:latin typeface="+mj-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rot="19140000">
            <a:off x="1143479" y="2180529"/>
            <a:ext cx="6096545"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7C0FBFC-B338-49C3-90AA-A1C2B83E2053}" type="datetimeFigureOut">
              <a:rPr lang="en-US" smtClean="0"/>
              <a:t>7/29/2017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4C9AF-B140-4102-857C-8BA6001A5FF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2382" y="5050633"/>
            <a:ext cx="3574257" cy="1807368"/>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5051292"/>
            <a:ext cx="9146380" cy="180670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22960" y="365760"/>
            <a:ext cx="7520940" cy="54864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2960" y="1100628"/>
            <a:ext cx="7520940" cy="357984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9140000">
            <a:off x="201168" y="5870448"/>
            <a:ext cx="2176272" cy="201168"/>
          </a:xfrm>
          <a:prstGeom prst="rect">
            <a:avLst/>
          </a:prstGeom>
        </p:spPr>
        <p:txBody>
          <a:bodyPr vert="horz" lIns="91440" tIns="45720" rIns="91440" bIns="45720" rtlCol="0" anchor="ctr"/>
          <a:lstStyle>
            <a:lvl1pPr algn="l">
              <a:defRPr sz="1200">
                <a:solidFill>
                  <a:srgbClr val="FFFFFF"/>
                </a:solidFill>
              </a:defRPr>
            </a:lvl1pPr>
          </a:lstStyle>
          <a:p>
            <a:fld id="{67C0FBFC-B338-49C3-90AA-A1C2B83E2053}" type="datetimeFigureOut">
              <a:rPr lang="en-US" smtClean="0"/>
              <a:t>7/29/2017</a:t>
            </a:fld>
            <a:endParaRPr lang="en-US"/>
          </a:p>
        </p:txBody>
      </p:sp>
      <p:sp>
        <p:nvSpPr>
          <p:cNvPr id="5" name="Footer Placeholder 4"/>
          <p:cNvSpPr>
            <a:spLocks noGrp="1"/>
          </p:cNvSpPr>
          <p:nvPr>
            <p:ph type="ftr" sz="quarter" idx="3"/>
          </p:nvPr>
        </p:nvSpPr>
        <p:spPr>
          <a:xfrm>
            <a:off x="3517514" y="6285122"/>
            <a:ext cx="4724400" cy="274320"/>
          </a:xfrm>
          <a:prstGeom prst="rect">
            <a:avLst/>
          </a:prstGeom>
        </p:spPr>
        <p:txBody>
          <a:bodyPr vert="horz" lIns="91440" tIns="45720" rIns="91440" bIns="45720" rtlCol="0" anchor="ctr"/>
          <a:lstStyle>
            <a:lvl1pPr algn="r">
              <a:defRPr sz="1000" cap="all" spc="200" baseline="0">
                <a:solidFill>
                  <a:srgbClr val="FFFFFF"/>
                </a:solidFill>
              </a:defRPr>
            </a:lvl1pPr>
          </a:lstStyle>
          <a:p>
            <a:endParaRPr lang="en-US"/>
          </a:p>
        </p:txBody>
      </p:sp>
      <p:sp>
        <p:nvSpPr>
          <p:cNvPr id="6" name="Slide Number Placeholder 5"/>
          <p:cNvSpPr>
            <a:spLocks noGrp="1"/>
          </p:cNvSpPr>
          <p:nvPr>
            <p:ph type="sldNum" sz="quarter" idx="4"/>
          </p:nvPr>
        </p:nvSpPr>
        <p:spPr>
          <a:xfrm>
            <a:off x="8401038" y="6170822"/>
            <a:ext cx="502920"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fld id="{1204C9AF-B140-4102-857C-8BA6001A5FF8}"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2800" kern="1200" cap="all" baseline="0">
          <a:solidFill>
            <a:schemeClr val="tx1"/>
          </a:solidFill>
          <a:latin typeface="+mj-lt"/>
          <a:ea typeface="+mj-ea"/>
          <a:cs typeface="+mj-cs"/>
        </a:defRPr>
      </a:lvl1pPr>
    </p:titleStyle>
    <p:bodyStyle>
      <a:lvl1pPr marL="342900" indent="-342900" algn="l" defTabSz="914400" rtl="0" eaLnBrk="1" latinLnBrk="0" hangingPunct="1">
        <a:spcBef>
          <a:spcPts val="800"/>
        </a:spcBef>
        <a:buFont typeface="Arial" pitchFamily="34" charset="0"/>
        <a:buNone/>
        <a:defRPr sz="1600" b="1" kern="1200">
          <a:solidFill>
            <a:schemeClr val="tx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19140000">
            <a:off x="621983" y="1208506"/>
            <a:ext cx="7239630" cy="1204306"/>
          </a:xfrm>
        </p:spPr>
        <p:txBody>
          <a:bodyPr/>
          <a:lstStyle/>
          <a:p>
            <a:r>
              <a:rPr lang="en-US" smtClean="0"/>
              <a:t>UART – Truyền Thông nối tiếp</a:t>
            </a:r>
            <a:endParaRPr lang="en-US"/>
          </a:p>
        </p:txBody>
      </p:sp>
      <p:sp>
        <p:nvSpPr>
          <p:cNvPr id="3" name="Subtitle 2"/>
          <p:cNvSpPr>
            <a:spLocks noGrp="1"/>
          </p:cNvSpPr>
          <p:nvPr>
            <p:ph type="subTitle" idx="1"/>
          </p:nvPr>
        </p:nvSpPr>
        <p:spPr/>
        <p:txBody>
          <a:bodyPr/>
          <a:lstStyle/>
          <a:p>
            <a:r>
              <a:rPr lang="en-US" smtClean="0"/>
              <a:t>AUTHOR - HIEUPM</a:t>
            </a:r>
            <a:endParaRPr lang="en-US"/>
          </a:p>
        </p:txBody>
      </p:sp>
    </p:spTree>
    <p:extLst>
      <p:ext uri="{BB962C8B-B14F-4D97-AF65-F5344CB8AC3E}">
        <p14:creationId xmlns:p14="http://schemas.microsoft.com/office/powerpoint/2010/main" val="7225397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Các Lệnh Cơ Bản Của &lt;</a:t>
            </a:r>
            <a:r>
              <a:rPr lang="en-US" sz="2400" i="1" smtClean="0"/>
              <a:t>SofTwareSerial.h</a:t>
            </a:r>
            <a:r>
              <a:rPr lang="en-US" sz="2400" smtClean="0"/>
              <a:t>&gt;</a:t>
            </a:r>
            <a:endParaRPr lang="en-US" sz="2400"/>
          </a:p>
        </p:txBody>
      </p:sp>
      <p:sp>
        <p:nvSpPr>
          <p:cNvPr id="4" name="Content Placeholder 2"/>
          <p:cNvSpPr txBox="1">
            <a:spLocks/>
          </p:cNvSpPr>
          <p:nvPr/>
        </p:nvSpPr>
        <p:spPr>
          <a:xfrm>
            <a:off x="266700" y="1828800"/>
            <a:ext cx="8610600" cy="22860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rgbClr val="FFFF00"/>
                </a:solidFill>
              </a:rPr>
              <a:t>Serial.flush()</a:t>
            </a:r>
          </a:p>
          <a:p>
            <a:pPr marL="0" indent="0"/>
            <a:r>
              <a:rPr lang="en-US" sz="1800" smtClean="0"/>
              <a:t>Description: Chờ cho tín hiệu truyền đi của dữ liệu truyền thông nối tiếp hoàn thành.</a:t>
            </a:r>
          </a:p>
          <a:p>
            <a:pPr marL="0" indent="0"/>
            <a:r>
              <a:rPr lang="en-US" sz="1800" smtClean="0"/>
              <a:t>Syntax: Serial.flush()</a:t>
            </a:r>
          </a:p>
          <a:p>
            <a:pPr marL="0" indent="0"/>
            <a:r>
              <a:rPr lang="en-US" sz="1800" smtClean="0"/>
              <a:t>Parameter: [none]</a:t>
            </a:r>
          </a:p>
          <a:p>
            <a:pPr marL="0" indent="0"/>
            <a:r>
              <a:rPr lang="en-US" sz="1800" smtClean="0"/>
              <a:t>Return:</a:t>
            </a:r>
            <a:r>
              <a:rPr lang="en-US" sz="1800" smtClean="0">
                <a:solidFill>
                  <a:schemeClr val="bg1"/>
                </a:solidFill>
              </a:rPr>
              <a:t> [none]</a:t>
            </a:r>
          </a:p>
        </p:txBody>
      </p:sp>
    </p:spTree>
    <p:extLst>
      <p:ext uri="{BB962C8B-B14F-4D97-AF65-F5344CB8AC3E}">
        <p14:creationId xmlns:p14="http://schemas.microsoft.com/office/powerpoint/2010/main" val="12414159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Các Lệnh Cơ Bản Của &lt;</a:t>
            </a:r>
            <a:r>
              <a:rPr lang="en-US" sz="2400" i="1" smtClean="0"/>
              <a:t>SofTwareSerial.h</a:t>
            </a:r>
            <a:r>
              <a:rPr lang="en-US" sz="2400" smtClean="0"/>
              <a:t>&gt;</a:t>
            </a:r>
            <a:endParaRPr lang="en-US" sz="2400"/>
          </a:p>
        </p:txBody>
      </p:sp>
      <p:sp>
        <p:nvSpPr>
          <p:cNvPr id="4" name="Content Placeholder 2"/>
          <p:cNvSpPr txBox="1">
            <a:spLocks/>
          </p:cNvSpPr>
          <p:nvPr/>
        </p:nvSpPr>
        <p:spPr>
          <a:xfrm>
            <a:off x="266700" y="1828800"/>
            <a:ext cx="8610600" cy="33528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lnSpcReduction="10000"/>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rgbClr val="FFFF00"/>
                </a:solidFill>
              </a:rPr>
              <a:t>Serial.print()</a:t>
            </a:r>
          </a:p>
          <a:p>
            <a:pPr marL="0" indent="0"/>
            <a:r>
              <a:rPr lang="en-US" sz="1800" smtClean="0"/>
              <a:t>Description: In dữ liệu cho cổng nối tiếp dưới dạng kí tự ASCII. Lệnh này có nhiều dạng. Số được in sử dụng mã ASCII cho mỗi kí tự. Floats được đọc cũng được in tương tự dưới dạng mã ASCII, mặc định là 2 số sau dâu phẩy. Byte được gửi dưới dạng đơn kí tự. Các kí tự được gửi như chính nó.</a:t>
            </a:r>
          </a:p>
          <a:p>
            <a:pPr marL="0" indent="0"/>
            <a:r>
              <a:rPr lang="en-US" sz="1800" smtClean="0"/>
              <a:t>Syntax: Serial.print(val)</a:t>
            </a:r>
          </a:p>
          <a:p>
            <a:pPr marL="0" indent="0"/>
            <a:r>
              <a:rPr lang="en-US" sz="1800"/>
              <a:t>	</a:t>
            </a:r>
            <a:r>
              <a:rPr lang="en-US" sz="1800" smtClean="0"/>
              <a:t>Serial..print(val,format)</a:t>
            </a:r>
          </a:p>
          <a:p>
            <a:pPr marL="0" indent="0"/>
            <a:r>
              <a:rPr lang="en-US" sz="1800" smtClean="0"/>
              <a:t>Parameter: val: giá trị để in – bất kì kiểu dữ liệu nào</a:t>
            </a:r>
          </a:p>
          <a:p>
            <a:pPr marL="0" indent="0"/>
            <a:r>
              <a:rPr lang="en-US" sz="1800" smtClean="0"/>
              <a:t>	     format: Xác định cơ số (HEX,DEC hoặc số chữ số sau dấu phẩy 2,4.v.v.</a:t>
            </a:r>
          </a:p>
          <a:p>
            <a:pPr marL="0" indent="0"/>
            <a:r>
              <a:rPr lang="en-US" sz="1800" smtClean="0"/>
              <a:t>Return:</a:t>
            </a:r>
            <a:r>
              <a:rPr lang="en-US" sz="1800" smtClean="0">
                <a:solidFill>
                  <a:schemeClr val="bg1"/>
                </a:solidFill>
              </a:rPr>
              <a:t> size_t (long): trả về giá trị số byte đã được in.</a:t>
            </a:r>
          </a:p>
        </p:txBody>
      </p:sp>
    </p:spTree>
    <p:extLst>
      <p:ext uri="{BB962C8B-B14F-4D97-AF65-F5344CB8AC3E}">
        <p14:creationId xmlns:p14="http://schemas.microsoft.com/office/powerpoint/2010/main" val="15126919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Các Lệnh Cơ Bản Của &lt;</a:t>
            </a:r>
            <a:r>
              <a:rPr lang="en-US" sz="2400" i="1" smtClean="0"/>
              <a:t>SofTwareSerial.h</a:t>
            </a:r>
            <a:r>
              <a:rPr lang="en-US" sz="2400" smtClean="0"/>
              <a:t>&gt;</a:t>
            </a:r>
            <a:endParaRPr lang="en-US" sz="2400"/>
          </a:p>
        </p:txBody>
      </p:sp>
      <p:sp>
        <p:nvSpPr>
          <p:cNvPr id="4" name="Content Placeholder 2"/>
          <p:cNvSpPr txBox="1">
            <a:spLocks/>
          </p:cNvSpPr>
          <p:nvPr/>
        </p:nvSpPr>
        <p:spPr>
          <a:xfrm>
            <a:off x="266700" y="1828800"/>
            <a:ext cx="8610600" cy="33528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rgbClr val="FFFF00"/>
                </a:solidFill>
              </a:rPr>
              <a:t>Serial.println()</a:t>
            </a:r>
          </a:p>
          <a:p>
            <a:pPr marL="0" indent="0"/>
            <a:r>
              <a:rPr lang="en-US" sz="1800" smtClean="0"/>
              <a:t>Description: In dữ liệu ra cổng nối tiếp dưới dạng số ASCII </a:t>
            </a:r>
            <a:r>
              <a:rPr lang="en-US" sz="1800">
                <a:solidFill>
                  <a:schemeClr val="bg1"/>
                </a:solidFill>
              </a:rPr>
              <a:t>theo sau là một kí tự‘\r’  và ‘\n’. </a:t>
            </a:r>
            <a:endParaRPr lang="en-US" sz="1800" smtClean="0"/>
          </a:p>
          <a:p>
            <a:pPr marL="0" indent="0"/>
            <a:r>
              <a:rPr lang="en-US" sz="1800" smtClean="0"/>
              <a:t>Syntax: Serial.println(val)</a:t>
            </a:r>
          </a:p>
          <a:p>
            <a:pPr marL="0" indent="0"/>
            <a:r>
              <a:rPr lang="en-US" sz="1800"/>
              <a:t>	</a:t>
            </a:r>
            <a:r>
              <a:rPr lang="en-US" sz="1800" smtClean="0"/>
              <a:t>Serial..println(val,format)</a:t>
            </a:r>
          </a:p>
          <a:p>
            <a:pPr marL="0" indent="0"/>
            <a:r>
              <a:rPr lang="en-US" sz="1800" smtClean="0"/>
              <a:t>Parameter: val: giá trị để in – bất kì kiểu dữ liệu nào</a:t>
            </a:r>
          </a:p>
          <a:p>
            <a:pPr marL="0" indent="0"/>
            <a:r>
              <a:rPr lang="en-US" sz="1800" smtClean="0"/>
              <a:t>	     format: Xác định cơ số (HEX,DEC hoặc số chữ số sau dấu phẩy 2,4.v.v.</a:t>
            </a:r>
          </a:p>
          <a:p>
            <a:pPr marL="0" indent="0"/>
            <a:r>
              <a:rPr lang="en-US" sz="1800" smtClean="0"/>
              <a:t>Return:</a:t>
            </a:r>
            <a:r>
              <a:rPr lang="en-US" sz="1800" smtClean="0">
                <a:solidFill>
                  <a:schemeClr val="bg1"/>
                </a:solidFill>
              </a:rPr>
              <a:t> size_t (long): trả về giá trị số byte đã được in.</a:t>
            </a:r>
          </a:p>
        </p:txBody>
      </p:sp>
    </p:spTree>
    <p:extLst>
      <p:ext uri="{BB962C8B-B14F-4D97-AF65-F5344CB8AC3E}">
        <p14:creationId xmlns:p14="http://schemas.microsoft.com/office/powerpoint/2010/main" val="42860232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Các Lệnh Cơ Bản Của &lt;</a:t>
            </a:r>
            <a:r>
              <a:rPr lang="en-US" sz="2400" i="1" smtClean="0"/>
              <a:t>SofTwareSerial.h</a:t>
            </a:r>
            <a:r>
              <a:rPr lang="en-US" sz="2400" smtClean="0"/>
              <a:t>&gt;</a:t>
            </a:r>
            <a:endParaRPr lang="en-US" sz="2400"/>
          </a:p>
        </p:txBody>
      </p:sp>
      <p:sp>
        <p:nvSpPr>
          <p:cNvPr id="4" name="Content Placeholder 2"/>
          <p:cNvSpPr txBox="1">
            <a:spLocks/>
          </p:cNvSpPr>
          <p:nvPr/>
        </p:nvSpPr>
        <p:spPr>
          <a:xfrm>
            <a:off x="266700" y="1828800"/>
            <a:ext cx="8610600" cy="33528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fontScale="92500" lnSpcReduction="20000"/>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rgbClr val="FFFF00"/>
                </a:solidFill>
              </a:rPr>
              <a:t>Serial.write()</a:t>
            </a:r>
          </a:p>
          <a:p>
            <a:pPr marL="0" indent="0"/>
            <a:r>
              <a:rPr lang="en-US" sz="1800" smtClean="0"/>
              <a:t>Description: In dữ liệu nhị phân đến cổng nối tiếp. Dữ liệu được gửi  dưới dạng byte hoặc chuỗi các byte.</a:t>
            </a:r>
          </a:p>
          <a:p>
            <a:pPr marL="0" indent="0"/>
            <a:r>
              <a:rPr lang="en-US" sz="1800" smtClean="0"/>
              <a:t>Syntax:   Serial.write(val)</a:t>
            </a:r>
          </a:p>
          <a:p>
            <a:pPr marL="0" indent="0"/>
            <a:r>
              <a:rPr lang="en-US" sz="1800"/>
              <a:t>	</a:t>
            </a:r>
            <a:r>
              <a:rPr lang="en-US" sz="1800" smtClean="0"/>
              <a:t>Serial..write(str)</a:t>
            </a:r>
          </a:p>
          <a:p>
            <a:pPr marL="0" indent="0"/>
            <a:r>
              <a:rPr lang="en-US" sz="1800"/>
              <a:t>	</a:t>
            </a:r>
            <a:r>
              <a:rPr lang="en-US" sz="1800" smtClean="0"/>
              <a:t>Serial.write(buf, len)</a:t>
            </a:r>
          </a:p>
          <a:p>
            <a:pPr marL="0" indent="0"/>
            <a:r>
              <a:rPr lang="en-US" sz="1800" smtClean="0"/>
              <a:t>Parameter: val: giá trị cần gửi dưới dạng byte đơn lẻ</a:t>
            </a:r>
          </a:p>
          <a:p>
            <a:pPr marL="0" indent="0"/>
            <a:r>
              <a:rPr lang="en-US" sz="1800"/>
              <a:t>	 </a:t>
            </a:r>
            <a:r>
              <a:rPr lang="en-US" sz="1800" smtClean="0"/>
              <a:t>   str: cần gửi dưới dạng chuỗi các byte</a:t>
            </a:r>
          </a:p>
          <a:p>
            <a:pPr marL="0" indent="0"/>
            <a:r>
              <a:rPr lang="en-US" sz="1800" smtClean="0"/>
              <a:t>	    buf: mảng cần gửi dưới dạng chuỗi các byte</a:t>
            </a:r>
          </a:p>
          <a:p>
            <a:pPr marL="0" indent="0"/>
            <a:r>
              <a:rPr lang="en-US" sz="1800"/>
              <a:t>	 </a:t>
            </a:r>
            <a:r>
              <a:rPr lang="en-US" sz="1800" smtClean="0"/>
              <a:t>   len: độ dài của mảng cần gửi</a:t>
            </a:r>
          </a:p>
          <a:p>
            <a:pPr marL="0" indent="0"/>
            <a:r>
              <a:rPr lang="en-US" sz="1800" smtClean="0"/>
              <a:t>Return:</a:t>
            </a:r>
            <a:r>
              <a:rPr lang="en-US" sz="1800" smtClean="0">
                <a:solidFill>
                  <a:schemeClr val="bg1"/>
                </a:solidFill>
              </a:rPr>
              <a:t> size_t (long): trả về giá trị số byte đã được gửi.</a:t>
            </a:r>
          </a:p>
        </p:txBody>
      </p:sp>
    </p:spTree>
    <p:extLst>
      <p:ext uri="{BB962C8B-B14F-4D97-AF65-F5344CB8AC3E}">
        <p14:creationId xmlns:p14="http://schemas.microsoft.com/office/powerpoint/2010/main" val="6788415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Các Lệnh Cơ Bản Của &lt;</a:t>
            </a:r>
            <a:r>
              <a:rPr lang="en-US" sz="2400" i="1" smtClean="0"/>
              <a:t>SofTwareSerial.h</a:t>
            </a:r>
            <a:r>
              <a:rPr lang="en-US" sz="2400" smtClean="0"/>
              <a:t>&gt;</a:t>
            </a:r>
            <a:endParaRPr lang="en-US" sz="2400"/>
          </a:p>
        </p:txBody>
      </p:sp>
      <p:sp>
        <p:nvSpPr>
          <p:cNvPr id="4" name="Content Placeholder 2"/>
          <p:cNvSpPr txBox="1">
            <a:spLocks/>
          </p:cNvSpPr>
          <p:nvPr/>
        </p:nvSpPr>
        <p:spPr>
          <a:xfrm>
            <a:off x="266700" y="1828800"/>
            <a:ext cx="8610600" cy="33528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rgbClr val="FFFF00"/>
                </a:solidFill>
              </a:rPr>
              <a:t>SerialEvent()</a:t>
            </a:r>
          </a:p>
          <a:p>
            <a:pPr marL="0" indent="0"/>
            <a:r>
              <a:rPr lang="en-US" sz="1800" smtClean="0"/>
              <a:t>Description: Chương trình được gọi khi nhận được data. Sử dụng Serial.read để lưu data này. (Không tương thích với Esplora, Leonardo, or Micro Arduino)</a:t>
            </a:r>
          </a:p>
          <a:p>
            <a:pPr marL="0" indent="0"/>
            <a:r>
              <a:rPr lang="en-US" sz="1800" smtClean="0"/>
              <a:t>Syntax:   void serialEvent()</a:t>
            </a:r>
          </a:p>
          <a:p>
            <a:pPr marL="0" indent="0"/>
            <a:r>
              <a:rPr lang="en-US" sz="1800" smtClean="0"/>
              <a:t>{</a:t>
            </a:r>
          </a:p>
          <a:p>
            <a:pPr marL="0" indent="0"/>
            <a:r>
              <a:rPr lang="en-US" sz="1800"/>
              <a:t>	</a:t>
            </a:r>
            <a:r>
              <a:rPr lang="en-US" sz="1800" smtClean="0"/>
              <a:t>/* Statement</a:t>
            </a:r>
          </a:p>
          <a:p>
            <a:pPr marL="0" indent="0"/>
            <a:r>
              <a:rPr lang="en-US" sz="1800" smtClean="0"/>
              <a:t>}</a:t>
            </a:r>
          </a:p>
          <a:p>
            <a:pPr marL="0" indent="0"/>
            <a:r>
              <a:rPr lang="en-US" sz="1800" smtClean="0"/>
              <a:t>Parameter: Bất kì câu lệnh nào có nghĩa.</a:t>
            </a:r>
          </a:p>
        </p:txBody>
      </p:sp>
    </p:spTree>
    <p:extLst>
      <p:ext uri="{BB962C8B-B14F-4D97-AF65-F5344CB8AC3E}">
        <p14:creationId xmlns:p14="http://schemas.microsoft.com/office/powerpoint/2010/main" val="29980691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Giao tiếp với máy tính</a:t>
            </a:r>
            <a:endParaRPr lang="en-US" sz="2400"/>
          </a:p>
        </p:txBody>
      </p:sp>
      <p:sp>
        <p:nvSpPr>
          <p:cNvPr id="4" name="Content Placeholder 2"/>
          <p:cNvSpPr txBox="1">
            <a:spLocks/>
          </p:cNvSpPr>
          <p:nvPr/>
        </p:nvSpPr>
        <p:spPr>
          <a:xfrm>
            <a:off x="266700" y="1828800"/>
            <a:ext cx="8610600" cy="33528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chemeClr val="bg1"/>
                </a:solidFill>
              </a:rPr>
              <a:t>Màn hình Serial Monitor</a:t>
            </a:r>
          </a:p>
          <a:p>
            <a:pPr marL="0" indent="0"/>
            <a:r>
              <a:rPr lang="en-US" sz="1800" smtClean="0">
                <a:solidFill>
                  <a:schemeClr val="bg1"/>
                </a:solidFill>
              </a:rPr>
              <a:t>Kết nối mạch Arduino với máy tính qua cáp.</a:t>
            </a:r>
            <a:endParaRPr lang="en-US" sz="1800" smtClean="0">
              <a:solidFill>
                <a:schemeClr val="bg1"/>
              </a:solidFill>
            </a:endParaRPr>
          </a:p>
          <a:p>
            <a:pPr marL="0" indent="0"/>
            <a:r>
              <a:rPr lang="en-US" sz="1800" smtClean="0">
                <a:solidFill>
                  <a:schemeClr val="bg1"/>
                </a:solidFill>
              </a:rPr>
              <a:t>Trong Arduino IDE chọn Tools/Serial Monitor (Ctrl + Shift + M)</a:t>
            </a:r>
          </a:p>
          <a:p>
            <a:pPr marL="0" indent="0"/>
            <a:r>
              <a:rPr lang="en-US" sz="1800" smtClean="0">
                <a:solidFill>
                  <a:schemeClr val="bg1"/>
                </a:solidFill>
              </a:rPr>
              <a:t>Trong serial Monitor chọn tần số baud phù hợp với tần số baud lập trình trong arduino</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5400" y="3780959"/>
            <a:ext cx="3429000" cy="29878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descr="Kết quả hình ảnh cho serial monito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3780960"/>
            <a:ext cx="4038600" cy="3051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37841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746" y="365760"/>
            <a:ext cx="8714508" cy="548640"/>
          </a:xfrm>
        </p:spPr>
        <p:style>
          <a:lnRef idx="0">
            <a:schemeClr val="accent3"/>
          </a:lnRef>
          <a:fillRef idx="3">
            <a:schemeClr val="accent3"/>
          </a:fillRef>
          <a:effectRef idx="3">
            <a:schemeClr val="accent3"/>
          </a:effectRef>
          <a:fontRef idx="minor">
            <a:schemeClr val="lt1"/>
          </a:fontRef>
        </p:style>
        <p:txBody>
          <a:bodyPr/>
          <a:lstStyle/>
          <a:p>
            <a:r>
              <a:rPr lang="en-US" sz="2400" smtClean="0"/>
              <a:t>ĐỌc giá trị analog từ cảm biến gửi lên màn hình</a:t>
            </a:r>
            <a:endParaRPr lang="en-US" sz="240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295400"/>
            <a:ext cx="3886200" cy="4543425"/>
          </a:xfrm>
          <a:prstGeom prst="rect">
            <a:avLst/>
          </a:prstGeom>
          <a:ln w="9525">
            <a:solidFill>
              <a:schemeClr val="tx1"/>
            </a:solidFill>
            <a:miter lim="800000"/>
            <a:headEnd/>
            <a:tailEnd/>
          </a:ln>
          <a:effectLst>
            <a:outerShdw blurRad="57150" dist="50800" dir="2700000" algn="tl" rotWithShape="0">
              <a:srgbClr val="000000">
                <a:alpha val="40000"/>
              </a:srgbClr>
            </a:outerShdw>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9600" y="1288473"/>
            <a:ext cx="4447309" cy="2534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0691685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Giao tiếp giữa 2 arduino với nhau</a:t>
            </a:r>
            <a:endParaRPr lang="en-US" sz="2400"/>
          </a:p>
        </p:txBody>
      </p:sp>
      <p:sp>
        <p:nvSpPr>
          <p:cNvPr id="4" name="Content Placeholder 2"/>
          <p:cNvSpPr txBox="1">
            <a:spLocks/>
          </p:cNvSpPr>
          <p:nvPr/>
        </p:nvSpPr>
        <p:spPr>
          <a:xfrm>
            <a:off x="266700" y="1828800"/>
            <a:ext cx="8610600" cy="7620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chemeClr val="bg1"/>
                </a:solidFill>
              </a:rPr>
              <a:t>Người dùng tự  quy định một mạch là  HOST và mạch còn lại làm CLIENT. </a:t>
            </a:r>
          </a:p>
          <a:p>
            <a:pPr marL="0" indent="0"/>
            <a:r>
              <a:rPr lang="en-US" sz="1800" smtClean="0">
                <a:solidFill>
                  <a:schemeClr val="bg1"/>
                </a:solidFill>
              </a:rPr>
              <a:t>Mạch host sẽ làm nhiệm vụ gửi tín hiệu, client nhận tín hiệu từ HOST.</a:t>
            </a:r>
          </a:p>
          <a:p>
            <a:pPr marL="0" indent="0"/>
            <a:endParaRPr lang="en-US" sz="1800" smtClean="0">
              <a:solidFill>
                <a:schemeClr val="bg1"/>
              </a:solidFill>
            </a:endParaRPr>
          </a:p>
        </p:txBody>
      </p:sp>
      <p:sp>
        <p:nvSpPr>
          <p:cNvPr id="6" name="Content Placeholder 2"/>
          <p:cNvSpPr txBox="1">
            <a:spLocks/>
          </p:cNvSpPr>
          <p:nvPr/>
        </p:nvSpPr>
        <p:spPr>
          <a:xfrm>
            <a:off x="266700" y="2632364"/>
            <a:ext cx="8610600" cy="381000"/>
          </a:xfrm>
          <a:prstGeom prst="rect">
            <a:avLst/>
          </a:prstGeom>
        </p:spPr>
        <p:style>
          <a:lnRef idx="3">
            <a:schemeClr val="lt1"/>
          </a:lnRef>
          <a:fillRef idx="1">
            <a:schemeClr val="accent6"/>
          </a:fillRef>
          <a:effectRef idx="1">
            <a:schemeClr val="accent6"/>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a:solidFill>
                  <a:schemeClr val="bg1"/>
                </a:solidFill>
              </a:rPr>
              <a:t>Hoàn toàn có thể truyền được theo chiều ngược lại</a:t>
            </a:r>
            <a:endParaRPr lang="en-US" sz="1800" smtClean="0">
              <a:solidFill>
                <a:schemeClr val="bg1"/>
              </a:solidFill>
            </a:endParaRPr>
          </a:p>
        </p:txBody>
      </p:sp>
      <p:sp>
        <p:nvSpPr>
          <p:cNvPr id="7" name="Content Placeholder 2"/>
          <p:cNvSpPr txBox="1">
            <a:spLocks/>
          </p:cNvSpPr>
          <p:nvPr/>
        </p:nvSpPr>
        <p:spPr>
          <a:xfrm>
            <a:off x="266700" y="3276600"/>
            <a:ext cx="8610600" cy="2286000"/>
          </a:xfrm>
          <a:prstGeom prst="rect">
            <a:avLst/>
          </a:prstGeom>
        </p:spPr>
        <p:style>
          <a:lnRef idx="3">
            <a:schemeClr val="lt1"/>
          </a:lnRef>
          <a:fillRef idx="1">
            <a:schemeClr val="accent6"/>
          </a:fillRef>
          <a:effectRef idx="1">
            <a:schemeClr val="accent6"/>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chemeClr val="bg1"/>
                </a:solidFill>
              </a:rPr>
              <a:t>Bài toán mẫu: Mạch HOST có gắn cảm biến ánh sáng ở chân A1, Mạch CLIENT kết nối với máy tính, dùng UART để gửi dữ liệu từ cảm biến lên máy tính.</a:t>
            </a:r>
          </a:p>
        </p:txBody>
      </p:sp>
    </p:spTree>
    <p:extLst>
      <p:ext uri="{BB962C8B-B14F-4D97-AF65-F5344CB8AC3E}">
        <p14:creationId xmlns:p14="http://schemas.microsoft.com/office/powerpoint/2010/main" val="14698147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Giao tiếp giữa 2 arduino với nhau</a:t>
            </a:r>
            <a:endParaRPr lang="en-US" sz="240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1" y="990600"/>
            <a:ext cx="4283974" cy="384333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0600" y="990600"/>
            <a:ext cx="3876053" cy="391694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09900" y="4935249"/>
            <a:ext cx="3124200" cy="1822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627437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mtClean="0"/>
              <a:t>Tổng quan về UART</a:t>
            </a:r>
            <a:endParaRPr lang="en-US"/>
          </a:p>
        </p:txBody>
      </p:sp>
      <p:sp>
        <p:nvSpPr>
          <p:cNvPr id="3" name="Content Placeholder 2"/>
          <p:cNvSpPr>
            <a:spLocks noGrp="1"/>
          </p:cNvSpPr>
          <p:nvPr>
            <p:ph idx="1"/>
          </p:nvPr>
        </p:nvSpPr>
        <p:spPr>
          <a:xfrm>
            <a:off x="748145" y="2105891"/>
            <a:ext cx="7520940" cy="728172"/>
          </a:xfrm>
        </p:spPr>
        <p:style>
          <a:lnRef idx="3">
            <a:schemeClr val="lt1"/>
          </a:lnRef>
          <a:fillRef idx="1">
            <a:schemeClr val="accent2"/>
          </a:fillRef>
          <a:effectRef idx="1">
            <a:schemeClr val="accent2"/>
          </a:effectRef>
          <a:fontRef idx="minor">
            <a:schemeClr val="lt1"/>
          </a:fontRef>
        </p:style>
        <p:txBody>
          <a:bodyPr/>
          <a:lstStyle/>
          <a:p>
            <a:pPr marL="0" indent="0"/>
            <a:r>
              <a:rPr lang="en-US" smtClean="0"/>
              <a:t>UART là một phần cứng dùng cho truyền thông nối tiếp với kiểu dữ liệu và tốc độ truyền thông tin cấu hình được.</a:t>
            </a:r>
          </a:p>
        </p:txBody>
      </p:sp>
      <p:sp>
        <p:nvSpPr>
          <p:cNvPr id="4" name="Content Placeholder 2"/>
          <p:cNvSpPr txBox="1">
            <a:spLocks/>
          </p:cNvSpPr>
          <p:nvPr/>
        </p:nvSpPr>
        <p:spPr>
          <a:xfrm>
            <a:off x="762000" y="1143000"/>
            <a:ext cx="7520940" cy="728172"/>
          </a:xfrm>
          <a:prstGeom prst="rect">
            <a:avLst/>
          </a:prstGeom>
        </p:spPr>
        <p:style>
          <a:lnRef idx="3">
            <a:schemeClr val="lt1"/>
          </a:lnRef>
          <a:fillRef idx="1">
            <a:schemeClr val="accent6"/>
          </a:fillRef>
          <a:effectRef idx="1">
            <a:schemeClr val="accent6"/>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r>
              <a:rPr lang="en-US" smtClean="0"/>
              <a:t>UART – Universal Synchronous/ Asynchoronous Receiver/Transmitter</a:t>
            </a:r>
          </a:p>
          <a:p>
            <a:r>
              <a:rPr lang="en-US" smtClean="0"/>
              <a:t>Tạm dịch: Thiết bị thu/phát đồng bộ/không đồng bộ tín hiệu  phổ cập toàn thế giới</a:t>
            </a:r>
          </a:p>
          <a:p>
            <a:endParaRPr lang="en-US" smtClean="0"/>
          </a:p>
        </p:txBody>
      </p:sp>
      <p:sp>
        <p:nvSpPr>
          <p:cNvPr id="5" name="Content Placeholder 2"/>
          <p:cNvSpPr txBox="1">
            <a:spLocks/>
          </p:cNvSpPr>
          <p:nvPr/>
        </p:nvSpPr>
        <p:spPr>
          <a:xfrm>
            <a:off x="768927" y="3048000"/>
            <a:ext cx="7520940" cy="728172"/>
          </a:xfrm>
          <a:prstGeom prst="rect">
            <a:avLst/>
          </a:prstGeom>
        </p:spPr>
        <p:style>
          <a:lnRef idx="3">
            <a:schemeClr val="lt1"/>
          </a:lnRef>
          <a:fillRef idx="1">
            <a:schemeClr val="accent5"/>
          </a:fillRef>
          <a:effectRef idx="1">
            <a:schemeClr val="accent5"/>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mtClean="0">
                <a:solidFill>
                  <a:schemeClr val="tx1"/>
                </a:solidFill>
              </a:rPr>
              <a:t>UART được sử dụng phổ biến trong vi điều khiển và hay được dùng để kết nối với máy tính hoặc giữa các vi điều khiển với nhau</a:t>
            </a:r>
          </a:p>
        </p:txBody>
      </p:sp>
      <p:pic>
        <p:nvPicPr>
          <p:cNvPr id="1026" name="Picture 2" descr="Kết quả hình ảnh cho U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1738" y="4038600"/>
            <a:ext cx="4200525" cy="246697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6520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mtClean="0"/>
              <a:t>Cách kết nối UART</a:t>
            </a:r>
            <a:endParaRPr lang="en-US"/>
          </a:p>
        </p:txBody>
      </p:sp>
      <p:sp>
        <p:nvSpPr>
          <p:cNvPr id="4" name="Content Placeholder 2"/>
          <p:cNvSpPr txBox="1">
            <a:spLocks/>
          </p:cNvSpPr>
          <p:nvPr/>
        </p:nvSpPr>
        <p:spPr>
          <a:xfrm>
            <a:off x="685800" y="1143000"/>
            <a:ext cx="4419600" cy="9144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mtClean="0"/>
              <a:t>Trên mạch Arduino có 2 chân đặc biệt (chân D1 và D0) kí hiệu là TX và RX – tương ứng với chân phát/thu tín hiệu</a:t>
            </a:r>
          </a:p>
          <a:p>
            <a:endParaRPr lang="en-US" smtClean="0"/>
          </a:p>
        </p:txBody>
      </p:sp>
      <p:pic>
        <p:nvPicPr>
          <p:cNvPr id="2050" name="Picture 2" descr="Kết quả hình ảnh cho uart arduin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9638" y="3200400"/>
            <a:ext cx="7324725" cy="319414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9" name="Content Placeholder 2"/>
          <p:cNvSpPr txBox="1">
            <a:spLocks/>
          </p:cNvSpPr>
          <p:nvPr/>
        </p:nvSpPr>
        <p:spPr>
          <a:xfrm>
            <a:off x="5208270" y="1143000"/>
            <a:ext cx="3200400" cy="1219200"/>
          </a:xfrm>
          <a:prstGeom prst="rect">
            <a:avLst/>
          </a:prstGeom>
        </p:spPr>
        <p:style>
          <a:lnRef idx="3">
            <a:schemeClr val="lt1"/>
          </a:lnRef>
          <a:fillRef idx="1">
            <a:schemeClr val="accent6"/>
          </a:fillRef>
          <a:effectRef idx="1">
            <a:schemeClr val="accent6"/>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mtClean="0"/>
              <a:t>Cách kết nối TX1 nối với RX2, </a:t>
            </a:r>
          </a:p>
          <a:p>
            <a:pPr marL="0" indent="0"/>
            <a:r>
              <a:rPr lang="en-US"/>
              <a:t>	 </a:t>
            </a:r>
            <a:r>
              <a:rPr lang="en-US" smtClean="0"/>
              <a:t>    RX1 nối với TX2,</a:t>
            </a:r>
          </a:p>
          <a:p>
            <a:pPr marL="0" indent="0"/>
            <a:r>
              <a:rPr lang="en-US"/>
              <a:t>	 </a:t>
            </a:r>
            <a:r>
              <a:rPr lang="en-US" smtClean="0"/>
              <a:t>    GND1 nối với GND2</a:t>
            </a:r>
          </a:p>
          <a:p>
            <a:endParaRPr lang="en-US" smtClean="0"/>
          </a:p>
        </p:txBody>
      </p:sp>
    </p:spTree>
    <p:extLst>
      <p:ext uri="{BB962C8B-B14F-4D97-AF65-F5344CB8AC3E}">
        <p14:creationId xmlns:p14="http://schemas.microsoft.com/office/powerpoint/2010/main" val="1038681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mtClean="0"/>
              <a:t>Lập Trình UART</a:t>
            </a:r>
            <a:endParaRPr lang="en-US"/>
          </a:p>
        </p:txBody>
      </p:sp>
      <p:sp>
        <p:nvSpPr>
          <p:cNvPr id="4" name="Content Placeholder 2"/>
          <p:cNvSpPr txBox="1">
            <a:spLocks/>
          </p:cNvSpPr>
          <p:nvPr/>
        </p:nvSpPr>
        <p:spPr>
          <a:xfrm>
            <a:off x="685800" y="1143000"/>
            <a:ext cx="7696200" cy="9144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mtClean="0"/>
              <a:t>UART trên arduino có thư viện chuẩn &lt;SoftwareSerial.h&gt; gồm các lệnh xác định baud rate, gửi tín hiệu lên màn hình, đọc dữ liệu truyền được .v.v</a:t>
            </a:r>
          </a:p>
          <a:p>
            <a:endParaRPr lang="en-US" smtClean="0"/>
          </a:p>
        </p:txBody>
      </p:sp>
      <p:pic>
        <p:nvPicPr>
          <p:cNvPr id="3074" name="Picture 2" descr="Kết quả hình ảnh cho uar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0738" y="3581400"/>
            <a:ext cx="4962525" cy="3137844"/>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2"/>
          <p:cNvSpPr txBox="1">
            <a:spLocks/>
          </p:cNvSpPr>
          <p:nvPr/>
        </p:nvSpPr>
        <p:spPr>
          <a:xfrm>
            <a:off x="685800" y="2362200"/>
            <a:ext cx="7696200" cy="914400"/>
          </a:xfrm>
          <a:prstGeom prst="rect">
            <a:avLst/>
          </a:prstGeom>
        </p:spPr>
        <p:style>
          <a:lnRef idx="3">
            <a:schemeClr val="lt1"/>
          </a:lnRef>
          <a:fillRef idx="1">
            <a:schemeClr val="accent6"/>
          </a:fillRef>
          <a:effectRef idx="1">
            <a:schemeClr val="accent6"/>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mtClean="0"/>
              <a:t>Người dùng không cần hiểu biết sâu về khung truyền dữ liệu cũng như cách thức truyền cũng có thể lập trình được UART.</a:t>
            </a:r>
          </a:p>
          <a:p>
            <a:endParaRPr lang="en-US" smtClean="0"/>
          </a:p>
        </p:txBody>
      </p:sp>
    </p:spTree>
    <p:extLst>
      <p:ext uri="{BB962C8B-B14F-4D97-AF65-F5344CB8AC3E}">
        <p14:creationId xmlns:p14="http://schemas.microsoft.com/office/powerpoint/2010/main" val="5139796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Các Lệnh Cơ Bản Của &lt;</a:t>
            </a:r>
            <a:r>
              <a:rPr lang="en-US" sz="2400" i="1" smtClean="0"/>
              <a:t>SofTwareSerial.h</a:t>
            </a:r>
            <a:r>
              <a:rPr lang="en-US" sz="2400" smtClean="0"/>
              <a:t>&gt;</a:t>
            </a:r>
            <a:endParaRPr lang="en-US" sz="2400"/>
          </a:p>
        </p:txBody>
      </p:sp>
      <p:sp>
        <p:nvSpPr>
          <p:cNvPr id="4" name="Content Placeholder 2"/>
          <p:cNvSpPr txBox="1">
            <a:spLocks/>
          </p:cNvSpPr>
          <p:nvPr/>
        </p:nvSpPr>
        <p:spPr>
          <a:xfrm>
            <a:off x="266700" y="1143000"/>
            <a:ext cx="8610600" cy="35052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2000" smtClean="0">
                <a:solidFill>
                  <a:srgbClr val="FFFF00"/>
                </a:solidFill>
              </a:rPr>
              <a:t>Serial.begin()</a:t>
            </a:r>
          </a:p>
          <a:p>
            <a:pPr marL="0" indent="0"/>
            <a:r>
              <a:rPr lang="en-US" sz="1800" smtClean="0"/>
              <a:t>@Description: Đặt tần số baud (bit mỗi giây) cho truyền thông nối tiếp</a:t>
            </a:r>
          </a:p>
          <a:p>
            <a:pPr marL="0" indent="0"/>
            <a:r>
              <a:rPr lang="en-US" sz="1800" smtClean="0"/>
              <a:t>Thường dùng: 300,600,1200,2400,4800,9600,14400,28800,38400,57600,115200</a:t>
            </a:r>
          </a:p>
          <a:p>
            <a:pPr marL="0" indent="0"/>
            <a:r>
              <a:rPr lang="en-US" sz="1800" smtClean="0"/>
              <a:t>Có thể tùy chỉnh với các linh kiện yêu cầu baudrate khác.</a:t>
            </a:r>
          </a:p>
          <a:p>
            <a:pPr marL="0" indent="0"/>
            <a:r>
              <a:rPr lang="en-US" sz="1800" smtClean="0"/>
              <a:t>@Syntax: Serial.begin(speed) Serial.begin(speed, config)</a:t>
            </a:r>
          </a:p>
          <a:p>
            <a:pPr marL="0" indent="0"/>
            <a:r>
              <a:rPr lang="en-US" sz="1800" smtClean="0"/>
              <a:t>@Parameter: </a:t>
            </a:r>
            <a:r>
              <a:rPr lang="en-US" sz="1800" smtClean="0">
                <a:solidFill>
                  <a:srgbClr val="002060"/>
                </a:solidFill>
              </a:rPr>
              <a:t>long</a:t>
            </a:r>
            <a:r>
              <a:rPr lang="en-US" sz="1800" smtClean="0"/>
              <a:t> speed tần số baud cần cài đặt</a:t>
            </a:r>
          </a:p>
          <a:p>
            <a:pPr marL="0" indent="0"/>
            <a:r>
              <a:rPr lang="en-US" sz="1800"/>
              <a:t>		config: cài đặt data, kiểm cha chẵn lẻ, bít </a:t>
            </a:r>
            <a:r>
              <a:rPr lang="en-US" sz="1800" smtClean="0"/>
              <a:t>dừng 		Xem thêm tại:	https</a:t>
            </a:r>
            <a:r>
              <a:rPr lang="en-US" sz="1800"/>
              <a:t>://www.arduino.cc/en/Serial/Begin</a:t>
            </a:r>
            <a:endParaRPr lang="en-US" sz="1800" smtClean="0"/>
          </a:p>
          <a:p>
            <a:r>
              <a:rPr lang="en-US" sz="1800" smtClean="0"/>
              <a:t>@Return: [none]</a:t>
            </a:r>
          </a:p>
        </p:txBody>
      </p:sp>
    </p:spTree>
    <p:extLst>
      <p:ext uri="{BB962C8B-B14F-4D97-AF65-F5344CB8AC3E}">
        <p14:creationId xmlns:p14="http://schemas.microsoft.com/office/powerpoint/2010/main" val="22837056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Các Lệnh Cơ Bản Của &lt;</a:t>
            </a:r>
            <a:r>
              <a:rPr lang="en-US" sz="2400" i="1" smtClean="0"/>
              <a:t>SofTwareSerial.h</a:t>
            </a:r>
            <a:r>
              <a:rPr lang="en-US" sz="2400" smtClean="0"/>
              <a:t>&gt;</a:t>
            </a:r>
            <a:endParaRPr lang="en-US" sz="2400"/>
          </a:p>
        </p:txBody>
      </p:sp>
      <p:sp>
        <p:nvSpPr>
          <p:cNvPr id="4" name="Content Placeholder 2"/>
          <p:cNvSpPr txBox="1">
            <a:spLocks/>
          </p:cNvSpPr>
          <p:nvPr/>
        </p:nvSpPr>
        <p:spPr>
          <a:xfrm>
            <a:off x="266700" y="1828800"/>
            <a:ext cx="8610600" cy="22860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rgbClr val="FFFF00"/>
                </a:solidFill>
              </a:rPr>
              <a:t>Serial.end()</a:t>
            </a:r>
          </a:p>
          <a:p>
            <a:pPr marL="0" indent="0"/>
            <a:r>
              <a:rPr lang="en-US" sz="1800" smtClean="0"/>
              <a:t>@Description: Dừng việc truyền thông nối tiếp, cho phép chân RX và TX được sử dụng cho mục đích I/O. Để tái kết nối gọi lệnh serial.begin()</a:t>
            </a:r>
          </a:p>
          <a:p>
            <a:pPr marL="0" indent="0"/>
            <a:r>
              <a:rPr lang="en-US" sz="1800" smtClean="0"/>
              <a:t>@Syntax: Serial.end()</a:t>
            </a:r>
          </a:p>
          <a:p>
            <a:pPr marL="0" indent="0"/>
            <a:r>
              <a:rPr lang="en-US" sz="1800" smtClean="0"/>
              <a:t>@Parameter: [none] </a:t>
            </a:r>
          </a:p>
          <a:p>
            <a:pPr marL="0" indent="0"/>
            <a:r>
              <a:rPr lang="en-US" sz="1800" smtClean="0"/>
              <a:t>@Return: [none]</a:t>
            </a:r>
          </a:p>
        </p:txBody>
      </p:sp>
    </p:spTree>
    <p:extLst>
      <p:ext uri="{BB962C8B-B14F-4D97-AF65-F5344CB8AC3E}">
        <p14:creationId xmlns:p14="http://schemas.microsoft.com/office/powerpoint/2010/main" val="7410679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Các Lệnh Cơ Bản Của &lt;</a:t>
            </a:r>
            <a:r>
              <a:rPr lang="en-US" sz="2400" i="1" smtClean="0"/>
              <a:t>SofTwareSerial.h</a:t>
            </a:r>
            <a:r>
              <a:rPr lang="en-US" sz="2400" smtClean="0"/>
              <a:t>&gt;</a:t>
            </a:r>
            <a:endParaRPr lang="en-US" sz="2400"/>
          </a:p>
        </p:txBody>
      </p:sp>
      <p:sp>
        <p:nvSpPr>
          <p:cNvPr id="4" name="Content Placeholder 2"/>
          <p:cNvSpPr txBox="1">
            <a:spLocks/>
          </p:cNvSpPr>
          <p:nvPr/>
        </p:nvSpPr>
        <p:spPr>
          <a:xfrm>
            <a:off x="266700" y="1828800"/>
            <a:ext cx="8610600" cy="22860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rgbClr val="FFFF00"/>
                </a:solidFill>
              </a:rPr>
              <a:t>Serial.available()</a:t>
            </a:r>
          </a:p>
          <a:p>
            <a:pPr marL="0" indent="0"/>
            <a:r>
              <a:rPr lang="en-US" sz="1800" smtClean="0"/>
              <a:t>Description: Lấy số byte (kí tự) cho phép đọc từ cổng nối tiếp. Dữ liệu này đã đến và lưu vào bộ nhớ đệm (giữ được 64 bytes).</a:t>
            </a:r>
          </a:p>
          <a:p>
            <a:pPr marL="0" indent="0"/>
            <a:r>
              <a:rPr lang="en-US" sz="1800" smtClean="0"/>
              <a:t>Syntax: Serial.available()</a:t>
            </a:r>
          </a:p>
          <a:p>
            <a:pPr marL="0" indent="0"/>
            <a:r>
              <a:rPr lang="en-US" sz="1800" smtClean="0"/>
              <a:t>Parameter: [none]</a:t>
            </a:r>
          </a:p>
          <a:p>
            <a:pPr marL="0" indent="0"/>
            <a:r>
              <a:rPr lang="en-US" sz="1800" smtClean="0"/>
              <a:t>Return: Số byte cho phép đọc</a:t>
            </a:r>
          </a:p>
        </p:txBody>
      </p:sp>
    </p:spTree>
    <p:extLst>
      <p:ext uri="{BB962C8B-B14F-4D97-AF65-F5344CB8AC3E}">
        <p14:creationId xmlns:p14="http://schemas.microsoft.com/office/powerpoint/2010/main" val="343974159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Các Lệnh Cơ Bản Của &lt;</a:t>
            </a:r>
            <a:r>
              <a:rPr lang="en-US" sz="2400" i="1" smtClean="0"/>
              <a:t>SofTwareSerial.h</a:t>
            </a:r>
            <a:r>
              <a:rPr lang="en-US" sz="2400" smtClean="0"/>
              <a:t>&gt;</a:t>
            </a:r>
            <a:endParaRPr lang="en-US" sz="2400"/>
          </a:p>
        </p:txBody>
      </p:sp>
      <p:sp>
        <p:nvSpPr>
          <p:cNvPr id="4" name="Content Placeholder 2"/>
          <p:cNvSpPr txBox="1">
            <a:spLocks/>
          </p:cNvSpPr>
          <p:nvPr/>
        </p:nvSpPr>
        <p:spPr>
          <a:xfrm>
            <a:off x="266700" y="1828800"/>
            <a:ext cx="8610600" cy="22860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rgbClr val="FFFF00"/>
                </a:solidFill>
              </a:rPr>
              <a:t>Serial.read()</a:t>
            </a:r>
          </a:p>
          <a:p>
            <a:pPr marL="0" indent="0"/>
            <a:r>
              <a:rPr lang="en-US" sz="1800" smtClean="0"/>
              <a:t>Description: Đọc tín hiệu truyền thông đồng thời loại nó ra khỏi thanh ghi đệm</a:t>
            </a:r>
          </a:p>
          <a:p>
            <a:pPr marL="0" indent="0"/>
            <a:r>
              <a:rPr lang="en-US" sz="1800" smtClean="0"/>
              <a:t>Syntax: Serial.read()</a:t>
            </a:r>
          </a:p>
          <a:p>
            <a:pPr marL="0" indent="0"/>
            <a:r>
              <a:rPr lang="en-US" sz="1800" smtClean="0"/>
              <a:t>Parameter: [none]</a:t>
            </a:r>
          </a:p>
          <a:p>
            <a:pPr marL="0" indent="0"/>
            <a:r>
              <a:rPr lang="en-US" sz="1800" smtClean="0"/>
              <a:t>Return: </a:t>
            </a:r>
            <a:r>
              <a:rPr lang="en-US" sz="1800" smtClean="0">
                <a:solidFill>
                  <a:srgbClr val="002060"/>
                </a:solidFill>
              </a:rPr>
              <a:t>int</a:t>
            </a:r>
            <a:r>
              <a:rPr lang="en-US" sz="1800" smtClean="0"/>
              <a:t> - Byte đầu tiên của tín hiệu đầu vào cho phép </a:t>
            </a:r>
          </a:p>
          <a:p>
            <a:pPr marL="0" indent="0"/>
            <a:r>
              <a:rPr lang="en-US" sz="1800" smtClean="0"/>
              <a:t>(bằng -1 nếu không có byte nào) </a:t>
            </a:r>
          </a:p>
        </p:txBody>
      </p:sp>
    </p:spTree>
    <p:extLst>
      <p:ext uri="{BB962C8B-B14F-4D97-AF65-F5344CB8AC3E}">
        <p14:creationId xmlns:p14="http://schemas.microsoft.com/office/powerpoint/2010/main" val="13998321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0">
            <a:schemeClr val="accent3"/>
          </a:lnRef>
          <a:fillRef idx="3">
            <a:schemeClr val="accent3"/>
          </a:fillRef>
          <a:effectRef idx="3">
            <a:schemeClr val="accent3"/>
          </a:effectRef>
          <a:fontRef idx="minor">
            <a:schemeClr val="lt1"/>
          </a:fontRef>
        </p:style>
        <p:txBody>
          <a:bodyPr/>
          <a:lstStyle/>
          <a:p>
            <a:r>
              <a:rPr lang="en-US" sz="2400" smtClean="0"/>
              <a:t>Các Lệnh Cơ Bản Của &lt;</a:t>
            </a:r>
            <a:r>
              <a:rPr lang="en-US" sz="2400" i="1" smtClean="0"/>
              <a:t>SofTwareSerial.h</a:t>
            </a:r>
            <a:r>
              <a:rPr lang="en-US" sz="2400" smtClean="0"/>
              <a:t>&gt;</a:t>
            </a:r>
            <a:endParaRPr lang="en-US" sz="2400"/>
          </a:p>
        </p:txBody>
      </p:sp>
      <p:sp>
        <p:nvSpPr>
          <p:cNvPr id="4" name="Content Placeholder 2"/>
          <p:cNvSpPr txBox="1">
            <a:spLocks/>
          </p:cNvSpPr>
          <p:nvPr/>
        </p:nvSpPr>
        <p:spPr>
          <a:xfrm>
            <a:off x="266700" y="1828800"/>
            <a:ext cx="8610600" cy="2286000"/>
          </a:xfrm>
          <a:prstGeom prst="rect">
            <a:avLst/>
          </a:prstGeom>
        </p:spPr>
        <p:style>
          <a:lnRef idx="3">
            <a:schemeClr val="lt1"/>
          </a:lnRef>
          <a:fillRef idx="1">
            <a:schemeClr val="accent2"/>
          </a:fillRef>
          <a:effectRef idx="1">
            <a:schemeClr val="accent2"/>
          </a:effectRef>
          <a:fontRef idx="minor">
            <a:schemeClr val="lt1"/>
          </a:fontRef>
        </p:style>
        <p:txBody>
          <a:bodyPr vert="horz" lIns="91440" tIns="45720" rIns="91440" bIns="45720" rtlCol="0">
            <a:normAutofit/>
          </a:bodyPr>
          <a:lstStyle>
            <a:lvl1pPr marL="342900" indent="-342900" algn="l" defTabSz="914400" rtl="0" eaLnBrk="1" latinLnBrk="0" hangingPunct="1">
              <a:spcBef>
                <a:spcPts val="800"/>
              </a:spcBef>
              <a:buFont typeface="Arial" pitchFamily="34" charset="0"/>
              <a:buNone/>
              <a:defRPr sz="1600" b="1" kern="1200">
                <a:solidFill>
                  <a:schemeClr val="lt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lt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lt1"/>
                </a:solidFill>
                <a:latin typeface="+mn-lt"/>
                <a:ea typeface="+mn-ea"/>
                <a:cs typeface="+mn-cs"/>
              </a:defRPr>
            </a:lvl9pPr>
          </a:lstStyle>
          <a:p>
            <a:pPr marL="0" indent="0"/>
            <a:r>
              <a:rPr lang="en-US" sz="1800" smtClean="0">
                <a:solidFill>
                  <a:srgbClr val="FFFF00"/>
                </a:solidFill>
              </a:rPr>
              <a:t>Serial.peak()</a:t>
            </a:r>
          </a:p>
          <a:p>
            <a:pPr marL="0" indent="0"/>
            <a:r>
              <a:rPr lang="en-US" sz="1800" smtClean="0"/>
              <a:t>Description: Trả về byte tiếp theo (kí tự) của data truyền đến mà không loại nó khỏi thanh ghi đệm.  </a:t>
            </a:r>
          </a:p>
          <a:p>
            <a:pPr marL="0" indent="0"/>
            <a:r>
              <a:rPr lang="en-US" sz="1800" smtClean="0"/>
              <a:t>Syntax: Serial.peak()</a:t>
            </a:r>
          </a:p>
          <a:p>
            <a:pPr marL="0" indent="0"/>
            <a:r>
              <a:rPr lang="en-US" sz="1800" smtClean="0"/>
              <a:t>Parameter: [none]</a:t>
            </a:r>
          </a:p>
          <a:p>
            <a:pPr marL="0" indent="0"/>
            <a:r>
              <a:rPr lang="en-US" sz="1800" smtClean="0"/>
              <a:t>Return: </a:t>
            </a:r>
            <a:r>
              <a:rPr lang="en-US" sz="1800" smtClean="0">
                <a:solidFill>
                  <a:srgbClr val="002060"/>
                </a:solidFill>
              </a:rPr>
              <a:t>int</a:t>
            </a:r>
            <a:r>
              <a:rPr lang="en-US" sz="1800" smtClean="0"/>
              <a:t> Byte đầu tiên của dữ liệu truyền đến (-1 nếu không có dữ liệu)</a:t>
            </a:r>
          </a:p>
        </p:txBody>
      </p:sp>
    </p:spTree>
    <p:extLst>
      <p:ext uri="{BB962C8B-B14F-4D97-AF65-F5344CB8AC3E}">
        <p14:creationId xmlns:p14="http://schemas.microsoft.com/office/powerpoint/2010/main" val="132330384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Angles">
  <a:themeElements>
    <a:clrScheme name="Apothecary">
      <a:dk1>
        <a:sysClr val="windowText" lastClr="000000"/>
      </a:dk1>
      <a:lt1>
        <a:sysClr val="window" lastClr="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Custom 1">
      <a:majorFont>
        <a:latin typeface="Times New Roman"/>
        <a:ea typeface=""/>
        <a:cs typeface=""/>
      </a:majorFont>
      <a:minorFont>
        <a:latin typeface="Times New Roman"/>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Angles</Template>
  <TotalTime>213</TotalTime>
  <Words>903</Words>
  <Application>Microsoft Office PowerPoint</Application>
  <PresentationFormat>On-screen Show (4:3)</PresentationFormat>
  <Paragraphs>102</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Angles</vt:lpstr>
      <vt:lpstr>UART – Truyền Thông nối tiếp</vt:lpstr>
      <vt:lpstr>Tổng quan về UART</vt:lpstr>
      <vt:lpstr>Cách kết nối UART</vt:lpstr>
      <vt:lpstr>Lập Trình UART</vt:lpstr>
      <vt:lpstr>Các Lệnh Cơ Bản Của &lt;SofTwareSerial.h&gt;</vt:lpstr>
      <vt:lpstr>Các Lệnh Cơ Bản Của &lt;SofTwareSerial.h&gt;</vt:lpstr>
      <vt:lpstr>Các Lệnh Cơ Bản Của &lt;SofTwareSerial.h&gt;</vt:lpstr>
      <vt:lpstr>Các Lệnh Cơ Bản Của &lt;SofTwareSerial.h&gt;</vt:lpstr>
      <vt:lpstr>Các Lệnh Cơ Bản Của &lt;SofTwareSerial.h&gt;</vt:lpstr>
      <vt:lpstr>Các Lệnh Cơ Bản Của &lt;SofTwareSerial.h&gt;</vt:lpstr>
      <vt:lpstr>Các Lệnh Cơ Bản Của &lt;SofTwareSerial.h&gt;</vt:lpstr>
      <vt:lpstr>Các Lệnh Cơ Bản Của &lt;SofTwareSerial.h&gt;</vt:lpstr>
      <vt:lpstr>Các Lệnh Cơ Bản Của &lt;SofTwareSerial.h&gt;</vt:lpstr>
      <vt:lpstr>Các Lệnh Cơ Bản Của &lt;SofTwareSerial.h&gt;</vt:lpstr>
      <vt:lpstr>Giao tiếp với máy tính</vt:lpstr>
      <vt:lpstr>ĐỌc giá trị analog từ cảm biến gửi lên màn hình</vt:lpstr>
      <vt:lpstr>Giao tiếp giữa 2 arduino với nhau</vt:lpstr>
      <vt:lpstr>Giao tiếp giữa 2 arduino với nhau</vt:lpstr>
    </vt:vector>
  </TitlesOfParts>
  <Company>TEAM OS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UART – Truyền Thông nối tiếp</dc:title>
  <dc:creator>Leo</dc:creator>
  <cp:lastModifiedBy>Leo</cp:lastModifiedBy>
  <cp:revision>25</cp:revision>
  <dcterms:created xsi:type="dcterms:W3CDTF">2017-07-29T01:18:36Z</dcterms:created>
  <dcterms:modified xsi:type="dcterms:W3CDTF">2017-07-29T05:31:09Z</dcterms:modified>
</cp:coreProperties>
</file>

<file path=docProps/thumbnail.jpeg>
</file>